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3902C69-BCA1-5F4C-8FCE-DFD8D0F8D450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DC81EF0-9BB4-E945-805A-5EE4C2E39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emedicinehealth.com/enlarged_prostate/article_em.htm" TargetMode="External"/><Relationship Id="rId12" Type="http://schemas.openxmlformats.org/officeDocument/2006/relationships/hyperlink" Target="https://www.emedicinehealth.com/prostate_cancer/article_em.htm" TargetMode="External"/><Relationship Id="rId13" Type="http://schemas.openxmlformats.org/officeDocument/2006/relationships/hyperlink" Target="https://www.emedicinehealth.com/bladder_cancer/article_em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medicinehealth.com/coughs/article_em.htm" TargetMode="External"/><Relationship Id="rId3" Type="http://schemas.openxmlformats.org/officeDocument/2006/relationships/hyperlink" Target="https://www.emedicinehealth.com/acute_bronchitis/article_em.htm" TargetMode="External"/><Relationship Id="rId4" Type="http://schemas.openxmlformats.org/officeDocument/2006/relationships/hyperlink" Target="https://www.emedicinehealth.com/sinus_infection/article_em.htm" TargetMode="External"/><Relationship Id="rId5" Type="http://schemas.openxmlformats.org/officeDocument/2006/relationships/hyperlink" Target="https://www.emedicinehealth.com/lung_cancer/article_em.htm" TargetMode="External"/><Relationship Id="rId6" Type="http://schemas.openxmlformats.org/officeDocument/2006/relationships/hyperlink" Target="https://www.emedicinehealth.com/cancer_of_the_mouth_and_throat/article_em.htm" TargetMode="External"/><Relationship Id="rId7" Type="http://schemas.openxmlformats.org/officeDocument/2006/relationships/hyperlink" Target="https://www.emedicinehealth.com/slideshow_pictures_cold_flu_cough_relief/article_em.htm" TargetMode="External"/><Relationship Id="rId8" Type="http://schemas.openxmlformats.org/officeDocument/2006/relationships/hyperlink" Target="https://www.emedicinehealth.com/diet_and_nutrition_quiz_iq/quiz.htm" TargetMode="External"/><Relationship Id="rId9" Type="http://schemas.openxmlformats.org/officeDocument/2006/relationships/hyperlink" Target="https://www.emedicinehealth.com/colon_cancer/article_em.htm" TargetMode="External"/><Relationship Id="rId10" Type="http://schemas.openxmlformats.org/officeDocument/2006/relationships/hyperlink" Target="https://www.emedicinehealth.com/diarrhea/article_em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edicinehealth.com/rectal_bleeding/article_em.htm" TargetMode="External"/><Relationship Id="rId4" Type="http://schemas.openxmlformats.org/officeDocument/2006/relationships/hyperlink" Target="https://www.emedicinehealth.com/slideshow_pictures_hemorrhoids/article_em.htm" TargetMode="External"/><Relationship Id="rId5" Type="http://schemas.openxmlformats.org/officeDocument/2006/relationships/hyperlink" Target="https://www.emedicinehealth.com/hemorrhoids_piles_quiz_iq/quiz.htm" TargetMode="External"/><Relationship Id="rId6" Type="http://schemas.openxmlformats.org/officeDocument/2006/relationships/hyperlink" Target="https://www.emedicinehealth.com/colonoscopy/article_em.htm" TargetMode="External"/><Relationship Id="rId7" Type="http://schemas.openxmlformats.org/officeDocument/2006/relationships/hyperlink" Target="https://www.emedicinehealth.com/wilderness_bleeding/article_em.htm" TargetMode="External"/><Relationship Id="rId8" Type="http://schemas.openxmlformats.org/officeDocument/2006/relationships/hyperlink" Target="https://www.emedicinehealth.com/anemia/article_em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medicinehealth.com/hemorrhoids/article_em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edicinehealth.com/gastrointestinal_endoscopy/article_em.htm" TargetMode="External"/><Relationship Id="rId4" Type="http://schemas.openxmlformats.org/officeDocument/2006/relationships/hyperlink" Target="https://www.emedicinehealth.com/slideshow_breast_cancer_pictures/article_em.htm" TargetMode="External"/><Relationship Id="rId5" Type="http://schemas.openxmlformats.org/officeDocument/2006/relationships/hyperlink" Target="https://www.emedicinehealth.com/breast/article_em.htm" TargetMode="External"/><Relationship Id="rId6" Type="http://schemas.openxmlformats.org/officeDocument/2006/relationships/hyperlink" Target="https://www.emedicinehealth.com/breast_lumps_and_pain/article_em.htm" TargetMode="External"/><Relationship Id="rId7" Type="http://schemas.openxmlformats.org/officeDocument/2006/relationships/hyperlink" Target="https://www.emedicinehealth.com/breast_cancer/article_em.htm" TargetMode="External"/><Relationship Id="rId8" Type="http://schemas.openxmlformats.org/officeDocument/2006/relationships/hyperlink" Target="https://www.emedicinehealth.com/mammogram/article_em.htm" TargetMode="External"/><Relationship Id="rId9" Type="http://schemas.openxmlformats.org/officeDocument/2006/relationships/hyperlink" Target="https://www.emedicinehealth.com/magnetic_resonance_imaging_mri/article_em.htm" TargetMode="External"/><Relationship Id="rId10" Type="http://schemas.openxmlformats.org/officeDocument/2006/relationships/hyperlink" Target="https://www.emedicinehealth.com/ultrasound/article_em.htm" TargetMode="External"/><Relationship Id="rId11" Type="http://schemas.openxmlformats.org/officeDocument/2006/relationships/hyperlink" Target="https://www.emedicinehealth.com/cancer_of_the_testicle/article_em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medicinehealth.com/blood_and_bleeding_disorders_quiz_iq/quiz.htm" TargetMode="Externa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hyperlink" Target="https://ada.com/cardiovascular-disease-risk-factors/#physical-inactivity" TargetMode="External"/><Relationship Id="rId12" Type="http://schemas.openxmlformats.org/officeDocument/2006/relationships/hyperlink" Target="https://ada.com/cardiovascular-disease-risk-factors/#obesity" TargetMode="External"/><Relationship Id="rId13" Type="http://schemas.openxmlformats.org/officeDocument/2006/relationships/hyperlink" Target="https://ada.com/cardiovascular-disease-risk-factors/#die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da.com/cardiovascular-disease-risk-factors/#family-history" TargetMode="External"/><Relationship Id="rId3" Type="http://schemas.openxmlformats.org/officeDocument/2006/relationships/hyperlink" Target="https://ada.com/cardiovascular-disease-risk-factors/#age" TargetMode="External"/><Relationship Id="rId4" Type="http://schemas.openxmlformats.org/officeDocument/2006/relationships/hyperlink" Target="https://ada.com/cardiovascular-disease-risk-factors/#ethnicity" TargetMode="External"/><Relationship Id="rId5" Type="http://schemas.openxmlformats.org/officeDocument/2006/relationships/hyperlink" Target="https://ada.com/cardiovascular-disease-risk-factors/#sex" TargetMode="External"/><Relationship Id="rId6" Type="http://schemas.openxmlformats.org/officeDocument/2006/relationships/hyperlink" Target="https://ada.com/cardiovascular-disease-risk-factors/#socioeconomic-status" TargetMode="External"/><Relationship Id="rId7" Type="http://schemas.openxmlformats.org/officeDocument/2006/relationships/hyperlink" Target="https://ada.com/cardiovascular-disease-risk-factors/#cholesterol" TargetMode="External"/><Relationship Id="rId8" Type="http://schemas.openxmlformats.org/officeDocument/2006/relationships/hyperlink" Target="https://ada.com/cardiovascular-disease-risk-factors/#high-blood-pressure" TargetMode="External"/><Relationship Id="rId9" Type="http://schemas.openxmlformats.org/officeDocument/2006/relationships/hyperlink" Target="https://ada.com/cardiovascular-disease-risk-factors/#diabetes" TargetMode="External"/><Relationship Id="rId10" Type="http://schemas.openxmlformats.org/officeDocument/2006/relationships/hyperlink" Target="https://ada.com/cardiovascular-disease-risk-factors/#smokin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CgtIgSyAi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Health </a:t>
            </a:r>
            <a:br>
              <a:rPr lang="en-US" dirty="0" smtClean="0"/>
            </a:br>
            <a:r>
              <a:rPr lang="en-US" dirty="0" smtClean="0"/>
              <a:t>Safety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6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 comes from pancreas</a:t>
            </a:r>
          </a:p>
          <a:p>
            <a:r>
              <a:rPr lang="en-US" dirty="0" smtClean="0"/>
              <a:t>Type 1 </a:t>
            </a:r>
            <a:r>
              <a:rPr lang="mr-IN" dirty="0" smtClean="0"/>
              <a:t>–</a:t>
            </a:r>
            <a:r>
              <a:rPr lang="en-US" dirty="0" smtClean="0"/>
              <a:t> Cannot create insulin</a:t>
            </a:r>
          </a:p>
          <a:p>
            <a:r>
              <a:rPr lang="en-US" dirty="0" smtClean="0"/>
              <a:t>Type 2 </a:t>
            </a:r>
            <a:r>
              <a:rPr lang="mr-IN" dirty="0" smtClean="0"/>
              <a:t>–</a:t>
            </a:r>
            <a:r>
              <a:rPr lang="en-US" dirty="0" smtClean="0"/>
              <a:t> Cannot properly use insulin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1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Sudden </a:t>
            </a:r>
            <a:r>
              <a:rPr lang="en-US" b="1" dirty="0"/>
              <a:t>numbness</a:t>
            </a:r>
            <a:r>
              <a:rPr lang="en-US" dirty="0"/>
              <a:t> or weakness in the face, arm, or leg, especially on one side of the body</a:t>
            </a:r>
          </a:p>
          <a:p>
            <a:pPr lvl="0"/>
            <a:r>
              <a:rPr lang="en-US" dirty="0"/>
              <a:t>Sudden </a:t>
            </a:r>
            <a:r>
              <a:rPr lang="en-US" b="1" dirty="0"/>
              <a:t>confusion</a:t>
            </a:r>
            <a:r>
              <a:rPr lang="en-US" dirty="0"/>
              <a:t>, trouble speaking, or difficulty understanding speech</a:t>
            </a:r>
          </a:p>
          <a:p>
            <a:pPr lvl="0"/>
            <a:r>
              <a:rPr lang="en-US" dirty="0"/>
              <a:t>Sudden </a:t>
            </a:r>
            <a:r>
              <a:rPr lang="en-US" b="1" dirty="0"/>
              <a:t>trouble seeing</a:t>
            </a:r>
            <a:r>
              <a:rPr lang="en-US" dirty="0"/>
              <a:t> in one or both eyes</a:t>
            </a:r>
          </a:p>
          <a:p>
            <a:pPr lvl="0"/>
            <a:r>
              <a:rPr lang="en-US" dirty="0"/>
              <a:t>Sudden </a:t>
            </a:r>
            <a:r>
              <a:rPr lang="en-US" b="1" dirty="0"/>
              <a:t>trouble walking</a:t>
            </a:r>
            <a:r>
              <a:rPr lang="en-US" dirty="0"/>
              <a:t>, dizziness, loss of balance, or lack of coordination</a:t>
            </a:r>
          </a:p>
          <a:p>
            <a:pPr lvl="0"/>
            <a:r>
              <a:rPr lang="en-US" dirty="0"/>
              <a:t>Sudden </a:t>
            </a:r>
            <a:r>
              <a:rPr lang="en-US" b="1" dirty="0"/>
              <a:t>severe headache</a:t>
            </a:r>
            <a:r>
              <a:rPr lang="en-US" dirty="0"/>
              <a:t> with no known cause</a:t>
            </a:r>
          </a:p>
        </p:txBody>
      </p:sp>
    </p:spTree>
    <p:extLst>
      <p:ext uri="{BB962C8B-B14F-4D97-AF65-F5344CB8AC3E}">
        <p14:creationId xmlns:p14="http://schemas.microsoft.com/office/powerpoint/2010/main" val="62638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heart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Pressure, tightness, pain, or a squeezing or aching sensation in your chest or arms that may spread to your neck, jaw or back</a:t>
            </a:r>
          </a:p>
          <a:p>
            <a:pPr lvl="0"/>
            <a:r>
              <a:rPr lang="en-US" dirty="0"/>
              <a:t>Nausea, indigestion, heartburn or abdominal pain</a:t>
            </a:r>
          </a:p>
          <a:p>
            <a:pPr lvl="0"/>
            <a:r>
              <a:rPr lang="en-US" dirty="0"/>
              <a:t>Shortness of breath</a:t>
            </a:r>
          </a:p>
          <a:p>
            <a:pPr lvl="0"/>
            <a:r>
              <a:rPr lang="en-US" dirty="0"/>
              <a:t>Cold sweat</a:t>
            </a:r>
          </a:p>
          <a:p>
            <a:pPr lvl="0"/>
            <a:r>
              <a:rPr lang="en-US" dirty="0"/>
              <a:t>Fatigue</a:t>
            </a:r>
          </a:p>
          <a:p>
            <a:pPr lvl="0"/>
            <a:r>
              <a:rPr lang="en-US" dirty="0"/>
              <a:t>Lightheadedness or sudden dizziness</a:t>
            </a:r>
          </a:p>
        </p:txBody>
      </p:sp>
    </p:spTree>
    <p:extLst>
      <p:ext uri="{BB962C8B-B14F-4D97-AF65-F5344CB8AC3E}">
        <p14:creationId xmlns:p14="http://schemas.microsoft.com/office/powerpoint/2010/main" val="176159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asthma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Shortness of breath</a:t>
            </a:r>
          </a:p>
          <a:p>
            <a:pPr lvl="0"/>
            <a:r>
              <a:rPr lang="en-US" dirty="0"/>
              <a:t>Chest tightness or pain</a:t>
            </a:r>
          </a:p>
          <a:p>
            <a:pPr lvl="0"/>
            <a:r>
              <a:rPr lang="en-US" dirty="0"/>
              <a:t>Trouble sleeping caused by shortness of breath, coughing or wheezing</a:t>
            </a:r>
          </a:p>
          <a:p>
            <a:pPr lvl="0"/>
            <a:r>
              <a:rPr lang="en-US" dirty="0"/>
              <a:t>A whistling or wheezing sound when exhaling (wheezing is a common sign of asthma in children)</a:t>
            </a:r>
          </a:p>
          <a:p>
            <a:pPr lvl="0"/>
            <a:r>
              <a:rPr lang="en-US" dirty="0"/>
              <a:t>Coughing or wheezing attacks that are worsened by a respiratory virus, such as a cold or the flu</a:t>
            </a:r>
          </a:p>
        </p:txBody>
      </p:sp>
    </p:spTree>
    <p:extLst>
      <p:ext uri="{BB962C8B-B14F-4D97-AF65-F5344CB8AC3E}">
        <p14:creationId xmlns:p14="http://schemas.microsoft.com/office/powerpoint/2010/main" val="85371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dirty="0"/>
              <a:t>Persistent </a:t>
            </a:r>
            <a:r>
              <a:rPr lang="en-US" dirty="0">
                <a:hlinkClick r:id="rId2"/>
              </a:rPr>
              <a:t>cough</a:t>
            </a:r>
            <a:r>
              <a:rPr lang="en-US" dirty="0"/>
              <a:t> or blood-tinged saliva</a:t>
            </a:r>
            <a:endParaRPr lang="en-US" sz="2400" dirty="0"/>
          </a:p>
          <a:p>
            <a:pPr lvl="1"/>
            <a:r>
              <a:rPr lang="en-US" sz="5600" dirty="0"/>
              <a:t>These symptoms usually represent simple infections such as </a:t>
            </a:r>
            <a:r>
              <a:rPr lang="en-US" sz="5600" dirty="0">
                <a:hlinkClick r:id="rId3"/>
              </a:rPr>
              <a:t>bronchitis</a:t>
            </a:r>
            <a:r>
              <a:rPr lang="en-US" sz="5600" dirty="0"/>
              <a:t> or </a:t>
            </a:r>
            <a:r>
              <a:rPr lang="en-US" sz="5600" dirty="0">
                <a:hlinkClick r:id="rId4"/>
              </a:rPr>
              <a:t>sinusitis</a:t>
            </a:r>
            <a:r>
              <a:rPr lang="en-US" sz="5600" dirty="0"/>
              <a:t>.</a:t>
            </a:r>
          </a:p>
          <a:p>
            <a:pPr lvl="1"/>
            <a:r>
              <a:rPr lang="en-US" sz="5600" dirty="0"/>
              <a:t>They could be symptoms of </a:t>
            </a:r>
            <a:r>
              <a:rPr lang="en-US" sz="5600" dirty="0">
                <a:hlinkClick r:id="rId5"/>
              </a:rPr>
              <a:t>lung cancer</a:t>
            </a:r>
            <a:r>
              <a:rPr lang="en-US" sz="5600" dirty="0"/>
              <a:t> or head and </a:t>
            </a:r>
            <a:r>
              <a:rPr lang="en-US" sz="5600" dirty="0">
                <a:hlinkClick r:id="rId6"/>
              </a:rPr>
              <a:t>neck cancer</a:t>
            </a:r>
            <a:r>
              <a:rPr lang="en-US" sz="5600" dirty="0"/>
              <a:t>. Anyone with a nagging </a:t>
            </a:r>
            <a:r>
              <a:rPr lang="en-US" sz="5600" dirty="0">
                <a:hlinkClick r:id="rId7" tooltip="Educational Slideshow"/>
              </a:rPr>
              <a:t>cough</a:t>
            </a:r>
            <a:r>
              <a:rPr lang="en-US" sz="5600" dirty="0"/>
              <a:t> that lasts more than a month or with blood in the mucus that is coughed up should see a doctor.</a:t>
            </a:r>
          </a:p>
          <a:p>
            <a:pPr lvl="0"/>
            <a:r>
              <a:rPr lang="en-US" sz="5600" dirty="0"/>
              <a:t>A change in bowel habits</a:t>
            </a:r>
          </a:p>
          <a:p>
            <a:pPr lvl="1"/>
            <a:r>
              <a:rPr lang="en-US" sz="5600" dirty="0"/>
              <a:t>Most changes in bowel habits are related to your </a:t>
            </a:r>
            <a:r>
              <a:rPr lang="en-US" sz="5600" dirty="0">
                <a:hlinkClick r:id="rId8" tooltip="Learning Quiz"/>
              </a:rPr>
              <a:t>diet</a:t>
            </a:r>
            <a:r>
              <a:rPr lang="en-US" sz="5600" dirty="0"/>
              <a:t> and fluid intake.</a:t>
            </a:r>
          </a:p>
          <a:p>
            <a:pPr lvl="1"/>
            <a:r>
              <a:rPr lang="en-US" sz="5600" dirty="0"/>
              <a:t>Doctors sometimes see pencil-thin stools with </a:t>
            </a:r>
            <a:r>
              <a:rPr lang="en-US" sz="5600" dirty="0">
                <a:hlinkClick r:id="rId9"/>
              </a:rPr>
              <a:t>colon cancer</a:t>
            </a:r>
            <a:r>
              <a:rPr lang="en-US" sz="5600" dirty="0"/>
              <a:t>.</a:t>
            </a:r>
          </a:p>
          <a:p>
            <a:pPr lvl="1"/>
            <a:r>
              <a:rPr lang="en-US" sz="5600" dirty="0"/>
              <a:t>Occasionally, cancer exhibits continuous </a:t>
            </a:r>
            <a:r>
              <a:rPr lang="en-US" sz="5600" dirty="0">
                <a:hlinkClick r:id="rId10"/>
              </a:rPr>
              <a:t>diarrhea</a:t>
            </a:r>
            <a:r>
              <a:rPr lang="en-US" sz="5600" dirty="0"/>
              <a:t>.</a:t>
            </a:r>
          </a:p>
          <a:p>
            <a:pPr lvl="1"/>
            <a:r>
              <a:rPr lang="en-US" sz="5600" dirty="0"/>
              <a:t>Some people with cancer feel as if they need to have a bowel movement and still feel that way after they have had a bowel movement. If any of these abnormal bowel complaints last more than a few days, they require evaluation.</a:t>
            </a:r>
          </a:p>
          <a:p>
            <a:pPr lvl="1"/>
            <a:r>
              <a:rPr lang="en-US" sz="5600" dirty="0"/>
              <a:t>Any significant change in bowel habits that cannot be easily explained by dietary changes could be cancer-related and needs to be evaluated.</a:t>
            </a:r>
          </a:p>
          <a:p>
            <a:pPr lvl="0"/>
            <a:r>
              <a:rPr lang="en-US" sz="5600" dirty="0"/>
              <a:t>Blood in the stool</a:t>
            </a:r>
          </a:p>
          <a:p>
            <a:pPr lvl="1"/>
            <a:r>
              <a:rPr lang="en-US" sz="5600" dirty="0" smtClean="0"/>
              <a:t>Urinary </a:t>
            </a:r>
            <a:r>
              <a:rPr lang="en-US" sz="5600" dirty="0"/>
              <a:t>symptoms can include frequent urination, small amounts of urine, and slow urine flow or a general change in bladder function.</a:t>
            </a:r>
          </a:p>
          <a:p>
            <a:pPr lvl="1"/>
            <a:r>
              <a:rPr lang="en-US" sz="5600" dirty="0"/>
              <a:t>These symptoms can be caused by urinary infections (usually in women) or, in men, by an </a:t>
            </a:r>
            <a:r>
              <a:rPr lang="en-US" sz="5600" dirty="0">
                <a:hlinkClick r:id="rId11"/>
              </a:rPr>
              <a:t>enlarged prostate</a:t>
            </a:r>
            <a:r>
              <a:rPr lang="en-US" sz="5600" dirty="0"/>
              <a:t> gland.</a:t>
            </a:r>
          </a:p>
          <a:p>
            <a:pPr lvl="2"/>
            <a:r>
              <a:rPr lang="en-US" sz="5600" dirty="0"/>
              <a:t>Most men will suffer from harmless </a:t>
            </a:r>
            <a:r>
              <a:rPr lang="en-US" sz="5600" dirty="0">
                <a:hlinkClick r:id="rId11"/>
              </a:rPr>
              <a:t>prostate enlargement</a:t>
            </a:r>
            <a:r>
              <a:rPr lang="en-US" sz="5600" dirty="0"/>
              <a:t> as they age and will often have these urinary symptoms.</a:t>
            </a:r>
          </a:p>
          <a:p>
            <a:pPr lvl="2"/>
            <a:r>
              <a:rPr lang="en-US" sz="5600" dirty="0"/>
              <a:t>These symptoms may also signal </a:t>
            </a:r>
            <a:r>
              <a:rPr lang="en-US" sz="5600" dirty="0">
                <a:hlinkClick r:id="rId12"/>
              </a:rPr>
              <a:t>prostate cancer</a:t>
            </a:r>
            <a:r>
              <a:rPr lang="en-US" sz="5600" dirty="0"/>
              <a:t>.</a:t>
            </a:r>
          </a:p>
          <a:p>
            <a:pPr lvl="2"/>
            <a:r>
              <a:rPr lang="en-US" sz="5600" dirty="0"/>
              <a:t>Men experiencing urinary symptoms need further investigation, possibly including blood tests and a digital rectal exam. The PSA blood test, its indications, and interpretation of results should be discussed with your health care provider.</a:t>
            </a:r>
          </a:p>
          <a:p>
            <a:pPr lvl="1"/>
            <a:r>
              <a:rPr lang="en-US" sz="5600" dirty="0"/>
              <a:t>If cancer is suspected, a biopsy of the prostate may be needed.</a:t>
            </a:r>
          </a:p>
          <a:p>
            <a:pPr lvl="1"/>
            <a:r>
              <a:rPr lang="en-US" sz="5600" dirty="0">
                <a:hlinkClick r:id="rId13"/>
              </a:rPr>
              <a:t>Cancer of the bladder</a:t>
            </a:r>
            <a:r>
              <a:rPr lang="en-US" sz="5600" dirty="0"/>
              <a:t> and pelvic tumors can also cause irritation of the bladder and urinary frequency.</a:t>
            </a:r>
          </a:p>
          <a:p>
            <a:r>
              <a:rPr lang="en-US" sz="5600" dirty="0"/>
              <a:t> </a:t>
            </a:r>
          </a:p>
          <a:p>
            <a:r>
              <a:rPr lang="en-US" sz="5600" dirty="0"/>
              <a:t>Risk factors for Cardiovascular disease</a:t>
            </a:r>
          </a:p>
          <a:p>
            <a:r>
              <a:rPr lang="en-US" sz="5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0410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8105561" cy="3921782"/>
          </a:xfrm>
        </p:spPr>
        <p:txBody>
          <a:bodyPr>
            <a:noAutofit/>
          </a:bodyPr>
          <a:lstStyle/>
          <a:p>
            <a:pPr lvl="1"/>
            <a:r>
              <a:rPr lang="en-US" sz="1400" dirty="0"/>
              <a:t>A doctor always should investigate blood in your stool.</a:t>
            </a:r>
          </a:p>
          <a:p>
            <a:pPr lvl="1"/>
            <a:r>
              <a:rPr lang="en-US" sz="1400" dirty="0">
                <a:hlinkClick r:id="rId2"/>
              </a:rPr>
              <a:t>Hemorrhoids</a:t>
            </a:r>
            <a:r>
              <a:rPr lang="en-US" sz="1400" dirty="0"/>
              <a:t> frequently cause </a:t>
            </a:r>
            <a:r>
              <a:rPr lang="en-US" sz="1400" dirty="0">
                <a:hlinkClick r:id="rId3"/>
              </a:rPr>
              <a:t>rectal bleeding</a:t>
            </a:r>
            <a:r>
              <a:rPr lang="en-US" sz="1400" dirty="0"/>
              <a:t>, but because </a:t>
            </a:r>
            <a:r>
              <a:rPr lang="en-US" sz="1400" dirty="0">
                <a:hlinkClick r:id="rId4" tooltip="Educational Slideshow"/>
              </a:rPr>
              <a:t>hemorrhoids</a:t>
            </a:r>
            <a:r>
              <a:rPr lang="en-US" sz="1400" dirty="0"/>
              <a:t> are so common, they may exist with cancer. Therefore, even when you have </a:t>
            </a:r>
            <a:r>
              <a:rPr lang="en-US" sz="1400" dirty="0">
                <a:hlinkClick r:id="rId5" tooltip="Learning Quiz"/>
              </a:rPr>
              <a:t>hemorrhoids</a:t>
            </a:r>
            <a:r>
              <a:rPr lang="en-US" sz="1400" dirty="0"/>
              <a:t>, you should have a doctor examine your entire intestinal tract when you have blood in your bowel movements.</a:t>
            </a:r>
          </a:p>
          <a:p>
            <a:pPr lvl="1"/>
            <a:r>
              <a:rPr lang="en-US" sz="1400" dirty="0"/>
              <a:t>With some individuals, X-ray studies may be enough to clarify a diagnosis.</a:t>
            </a:r>
          </a:p>
          <a:p>
            <a:pPr lvl="1"/>
            <a:r>
              <a:rPr lang="en-US" sz="1400" dirty="0">
                <a:hlinkClick r:id="rId6"/>
              </a:rPr>
              <a:t>Colonoscopy</a:t>
            </a:r>
            <a:r>
              <a:rPr lang="en-US" sz="1400" dirty="0"/>
              <a:t> is usually recommended. Routine colonoscopy, even without symptoms, is recommended once you are 50 years old.</a:t>
            </a:r>
          </a:p>
          <a:p>
            <a:pPr lvl="1"/>
            <a:r>
              <a:rPr lang="en-US" sz="1400" dirty="0"/>
              <a:t>Sometimes when the source of </a:t>
            </a:r>
            <a:r>
              <a:rPr lang="en-US" sz="1400" dirty="0">
                <a:hlinkClick r:id="rId7"/>
              </a:rPr>
              <a:t>bleeding</a:t>
            </a:r>
            <a:r>
              <a:rPr lang="en-US" sz="1400" dirty="0"/>
              <a:t> is entirely clear (for example, recurrent ulcers), these studies may not be needed.</a:t>
            </a:r>
          </a:p>
          <a:p>
            <a:pPr lvl="0"/>
            <a:r>
              <a:rPr lang="en-US" sz="1400" dirty="0"/>
              <a:t>Unexplained </a:t>
            </a:r>
            <a:r>
              <a:rPr lang="en-US" sz="1400" dirty="0">
                <a:hlinkClick r:id="rId8"/>
              </a:rPr>
              <a:t>anemia</a:t>
            </a:r>
            <a:r>
              <a:rPr lang="en-US" sz="1400" dirty="0"/>
              <a:t> (low blood count)</a:t>
            </a:r>
          </a:p>
          <a:p>
            <a:pPr lvl="1"/>
            <a:r>
              <a:rPr lang="en-US" sz="1400" dirty="0"/>
              <a:t>Anemia is a condition in which people have fewer than the expected number of red blood cells in their blood. Anemia should always be investigated.</a:t>
            </a:r>
          </a:p>
          <a:p>
            <a:pPr lvl="1"/>
            <a:r>
              <a:rPr lang="en-US" sz="1400" dirty="0"/>
              <a:t>There are many kinds of anemia, but blood loss almost always causes </a:t>
            </a:r>
            <a:r>
              <a:rPr lang="en-US" sz="1400" dirty="0">
                <a:hlinkClick r:id="rId8"/>
              </a:rPr>
              <a:t>iron deficiency anemia</a:t>
            </a:r>
            <a:r>
              <a:rPr lang="en-US" sz="1400" dirty="0"/>
              <a:t>. Unless there is an obvious source of ongoing blood loss, this anemia needs to be explained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406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1400" dirty="0"/>
              <a:t>Many cancers can cause anemia, but bowel cancers most commonly cause </a:t>
            </a:r>
            <a:r>
              <a:rPr lang="en-US" sz="1400" dirty="0">
                <a:hlinkClick r:id="rId2" tooltip="Learning Quiz"/>
              </a:rPr>
              <a:t>iron deficiency anemia</a:t>
            </a:r>
            <a:r>
              <a:rPr lang="en-US" sz="1400" dirty="0"/>
              <a:t>. Evaluation should include </a:t>
            </a:r>
            <a:r>
              <a:rPr lang="en-US" sz="1400" dirty="0">
                <a:hlinkClick r:id="rId3"/>
              </a:rPr>
              <a:t>endoscopy</a:t>
            </a:r>
            <a:r>
              <a:rPr lang="en-US" sz="1400" dirty="0"/>
              <a:t> or X-ray studies of your upper and lower intestinal tracts.</a:t>
            </a:r>
          </a:p>
          <a:p>
            <a:pPr lvl="0"/>
            <a:r>
              <a:rPr lang="en-US" sz="1400" dirty="0">
                <a:hlinkClick r:id="rId4" tooltip="Educational Slideshow"/>
              </a:rPr>
              <a:t>Breast lump</a:t>
            </a:r>
            <a:r>
              <a:rPr lang="en-US" sz="1400" dirty="0"/>
              <a:t> or </a:t>
            </a:r>
            <a:r>
              <a:rPr lang="en-US" sz="1400" dirty="0">
                <a:hlinkClick r:id="rId5"/>
              </a:rPr>
              <a:t>breast</a:t>
            </a:r>
            <a:r>
              <a:rPr lang="en-US" sz="1400" dirty="0"/>
              <a:t> discharge</a:t>
            </a:r>
          </a:p>
          <a:p>
            <a:pPr lvl="1"/>
            <a:r>
              <a:rPr lang="en-US" sz="1400" dirty="0"/>
              <a:t>Most </a:t>
            </a:r>
            <a:r>
              <a:rPr lang="en-US" sz="1400" dirty="0">
                <a:hlinkClick r:id="rId6"/>
              </a:rPr>
              <a:t>breast lumps</a:t>
            </a:r>
            <a:r>
              <a:rPr lang="en-US" sz="1400" dirty="0"/>
              <a:t> are noncancerous tumors such as </a:t>
            </a:r>
            <a:r>
              <a:rPr lang="en-US" sz="1400" dirty="0" err="1"/>
              <a:t>fibroadenomas</a:t>
            </a:r>
            <a:r>
              <a:rPr lang="en-US" sz="1400" dirty="0"/>
              <a:t> or cysts. But all breast lumps need to be thoroughly investigated for the possibility of </a:t>
            </a:r>
            <a:r>
              <a:rPr lang="en-US" sz="1400" dirty="0">
                <a:hlinkClick r:id="rId7"/>
              </a:rPr>
              <a:t>breast cancer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A negative </a:t>
            </a:r>
            <a:r>
              <a:rPr lang="en-US" sz="1400" dirty="0">
                <a:hlinkClick r:id="rId8"/>
              </a:rPr>
              <a:t>mammogram</a:t>
            </a:r>
            <a:r>
              <a:rPr lang="en-US" sz="1400" dirty="0"/>
              <a:t> result is not usually sufficient to evaluate a breast lump. Your doctor needs to determine the appropriate X-ray study which might include an </a:t>
            </a:r>
            <a:r>
              <a:rPr lang="en-US" sz="1400" dirty="0">
                <a:hlinkClick r:id="rId9"/>
              </a:rPr>
              <a:t>MRI</a:t>
            </a:r>
            <a:r>
              <a:rPr lang="en-US" sz="1400" dirty="0"/>
              <a:t> or an </a:t>
            </a:r>
            <a:r>
              <a:rPr lang="en-US" sz="1400" dirty="0">
                <a:hlinkClick r:id="rId10"/>
              </a:rPr>
              <a:t>ultrasound</a:t>
            </a:r>
            <a:r>
              <a:rPr lang="en-US" sz="1400" dirty="0"/>
              <a:t> of the breast.</a:t>
            </a:r>
          </a:p>
          <a:p>
            <a:pPr lvl="1"/>
            <a:r>
              <a:rPr lang="en-US" sz="1400" dirty="0"/>
              <a:t>Generally, diagnosis requires a needle aspiration or biopsy (a small tissue sample).</a:t>
            </a:r>
          </a:p>
          <a:p>
            <a:pPr lvl="1"/>
            <a:r>
              <a:rPr lang="en-US" sz="1400" dirty="0"/>
              <a:t>Discharge from a breast is common, but some forms of discharge may be signs of cancer. If discharge is bloody or from only one </a:t>
            </a:r>
            <a:r>
              <a:rPr lang="en-US" sz="1400" dirty="0">
                <a:hlinkClick r:id="rId5"/>
              </a:rPr>
              <a:t>nipple</a:t>
            </a:r>
            <a:r>
              <a:rPr lang="en-US" sz="1400" dirty="0"/>
              <a:t>, further evaluation is recommended.</a:t>
            </a:r>
          </a:p>
          <a:p>
            <a:pPr lvl="1"/>
            <a:r>
              <a:rPr lang="en-US" sz="1400" dirty="0"/>
              <a:t>Women are advised to conduct monthly breast self-examinations.</a:t>
            </a:r>
          </a:p>
          <a:p>
            <a:pPr lvl="0"/>
            <a:r>
              <a:rPr lang="en-US" sz="1400" dirty="0"/>
              <a:t>Lumps in the testicles</a:t>
            </a:r>
          </a:p>
          <a:p>
            <a:pPr lvl="1"/>
            <a:r>
              <a:rPr lang="en-US" sz="1400" dirty="0"/>
              <a:t>Most men (90%) with </a:t>
            </a:r>
            <a:r>
              <a:rPr lang="en-US" sz="1400" dirty="0">
                <a:hlinkClick r:id="rId11"/>
              </a:rPr>
              <a:t>cancer of the testicle</a:t>
            </a:r>
            <a:r>
              <a:rPr lang="en-US" sz="1400" dirty="0"/>
              <a:t> have a painless or uncomfortable lump on a testicle.</a:t>
            </a:r>
          </a:p>
          <a:p>
            <a:pPr lvl="1"/>
            <a:r>
              <a:rPr lang="en-US" sz="1400" dirty="0"/>
              <a:t>Some men have an enlarged testicle.</a:t>
            </a:r>
          </a:p>
          <a:p>
            <a:pPr lvl="1"/>
            <a:r>
              <a:rPr lang="en-US" sz="1400" dirty="0"/>
              <a:t>Other conditions, such as infections and swollen veins, can also cause changes in your testicles, but any lump should be evaluated.</a:t>
            </a:r>
          </a:p>
          <a:p>
            <a:pPr lvl="1"/>
            <a:r>
              <a:rPr lang="en-US" sz="1400" dirty="0"/>
              <a:t>Men are advised to conduct monthly testicular self-examinations.</a:t>
            </a:r>
          </a:p>
          <a:p>
            <a:pPr lvl="0"/>
            <a:r>
              <a:rPr lang="en-US" sz="1400" dirty="0"/>
              <a:t>A change in urination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32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</a:t>
            </a:r>
            <a:r>
              <a:rPr lang="en-US" dirty="0" err="1" smtClean="0"/>
              <a:t>cvd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95939"/>
            <a:ext cx="7729728" cy="4562061"/>
          </a:xfrm>
        </p:spPr>
        <p:txBody>
          <a:bodyPr>
            <a:noAutofit/>
          </a:bodyPr>
          <a:lstStyle/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2"/>
              </a:rPr>
              <a:t>Family history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3"/>
              </a:rPr>
              <a:t>Age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4"/>
              </a:rPr>
              <a:t>Ethnicity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5"/>
              </a:rPr>
              <a:t>Sex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6"/>
              </a:rPr>
              <a:t>Socioeconomic status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7"/>
              </a:rPr>
              <a:t>Cholesterol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8"/>
              </a:rPr>
              <a:t>High blood pressure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9"/>
              </a:rPr>
              <a:t>Diabetes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10"/>
              </a:rPr>
              <a:t>Smoking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11"/>
              </a:rPr>
              <a:t>Physical inactivity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12"/>
              </a:rPr>
              <a:t>Obesity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  <a:hlinkClick r:id="rId13"/>
              </a:rPr>
              <a:t>Diet</a:t>
            </a:r>
            <a:endParaRPr lang="en-US" sz="1600" b="1" i="1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84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Muscle</a:t>
            </a:r>
          </a:p>
          <a:p>
            <a:r>
              <a:rPr lang="en-US" dirty="0" smtClean="0"/>
              <a:t>Exercise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08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of energy drinks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heart palpitation</a:t>
            </a:r>
          </a:p>
          <a:p>
            <a:pPr lvl="0"/>
            <a:r>
              <a:rPr lang="en-US" dirty="0"/>
              <a:t>increased blood pressure</a:t>
            </a:r>
          </a:p>
          <a:p>
            <a:pPr lvl="0"/>
            <a:r>
              <a:rPr lang="en-US" dirty="0"/>
              <a:t>dehydration</a:t>
            </a:r>
          </a:p>
          <a:p>
            <a:pPr lvl="0"/>
            <a:r>
              <a:rPr lang="en-US" dirty="0"/>
              <a:t>No agency regulates energy drinks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032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54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poor diet and inactivity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Weight gain</a:t>
            </a:r>
          </a:p>
          <a:p>
            <a:pPr lvl="0"/>
            <a:r>
              <a:rPr lang="en-US" dirty="0"/>
              <a:t>Cardiovascular disease</a:t>
            </a:r>
          </a:p>
          <a:p>
            <a:pPr lvl="0"/>
            <a:r>
              <a:rPr lang="en-US" dirty="0"/>
              <a:t>C</a:t>
            </a:r>
            <a:r>
              <a:rPr lang="en-US" dirty="0" smtClean="0"/>
              <a:t>ancer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2127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Isometric </a:t>
            </a:r>
            <a:r>
              <a:rPr lang="mr-IN" dirty="0" smtClean="0"/>
              <a:t>–</a:t>
            </a:r>
            <a:r>
              <a:rPr lang="en-US" dirty="0" smtClean="0"/>
              <a:t> Static Hold</a:t>
            </a:r>
          </a:p>
          <a:p>
            <a:r>
              <a:rPr lang="en-US" dirty="0" smtClean="0"/>
              <a:t>Concentric </a:t>
            </a:r>
            <a:r>
              <a:rPr lang="mr-IN" dirty="0" smtClean="0"/>
              <a:t>–</a:t>
            </a:r>
            <a:r>
              <a:rPr lang="en-US" dirty="0" smtClean="0"/>
              <a:t> shortens muscle</a:t>
            </a:r>
          </a:p>
          <a:p>
            <a:r>
              <a:rPr lang="en-US" dirty="0" smtClean="0"/>
              <a:t>Eccentric </a:t>
            </a:r>
            <a:r>
              <a:rPr lang="mr-IN" dirty="0" smtClean="0"/>
              <a:t>–</a:t>
            </a:r>
            <a:r>
              <a:rPr lang="en-US" dirty="0" smtClean="0"/>
              <a:t> lengthens 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25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Phytochemicals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in:</a:t>
            </a:r>
          </a:p>
          <a:p>
            <a:pPr lvl="1"/>
            <a:r>
              <a:rPr lang="en-US" dirty="0" smtClean="0"/>
              <a:t>Fruits</a:t>
            </a:r>
          </a:p>
          <a:p>
            <a:pPr lvl="1"/>
            <a:r>
              <a:rPr lang="en-US" dirty="0" smtClean="0"/>
              <a:t>Vegetables</a:t>
            </a:r>
          </a:p>
          <a:p>
            <a:pPr lvl="1"/>
            <a:r>
              <a:rPr lang="en-US" dirty="0" smtClean="0"/>
              <a:t>Grains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5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added sugar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</a:t>
            </a:r>
            <a:r>
              <a:rPr lang="mr-IN" dirty="0" smtClean="0"/>
              <a:t>–</a:t>
            </a:r>
            <a:r>
              <a:rPr lang="en-US" dirty="0" smtClean="0"/>
              <a:t> 37 grams</a:t>
            </a:r>
          </a:p>
          <a:p>
            <a:r>
              <a:rPr lang="en-US" dirty="0" smtClean="0"/>
              <a:t>Women </a:t>
            </a:r>
            <a:r>
              <a:rPr lang="mr-IN" dirty="0" smtClean="0"/>
              <a:t>–</a:t>
            </a:r>
            <a:r>
              <a:rPr lang="en-US" dirty="0" smtClean="0"/>
              <a:t> 25 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27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mr-IN" dirty="0" smtClean="0"/>
              <a:t>–</a:t>
            </a:r>
            <a:r>
              <a:rPr lang="en-US" dirty="0" smtClean="0"/>
              <a:t> Never Eat</a:t>
            </a:r>
          </a:p>
          <a:p>
            <a:r>
              <a:rPr lang="en-US" dirty="0" smtClean="0"/>
              <a:t>Saturated </a:t>
            </a:r>
            <a:r>
              <a:rPr lang="mr-IN" dirty="0" smtClean="0"/>
              <a:t>–</a:t>
            </a:r>
            <a:r>
              <a:rPr lang="en-US" dirty="0" smtClean="0"/>
              <a:t> Limit Consumption</a:t>
            </a:r>
          </a:p>
          <a:p>
            <a:r>
              <a:rPr lang="en-US" dirty="0" smtClean="0"/>
              <a:t>UNSATURATED </a:t>
            </a:r>
            <a:r>
              <a:rPr lang="mr-IN" dirty="0" smtClean="0"/>
              <a:t>–</a:t>
            </a:r>
            <a:r>
              <a:rPr lang="en-US" dirty="0" smtClean="0"/>
              <a:t> we should eat</a:t>
            </a:r>
          </a:p>
          <a:p>
            <a:pPr lvl="1"/>
            <a:r>
              <a:rPr lang="en-US" dirty="0" smtClean="0"/>
              <a:t>Poly</a:t>
            </a:r>
          </a:p>
          <a:p>
            <a:pPr lvl="1"/>
            <a:r>
              <a:rPr lang="en-US" dirty="0" smtClean="0"/>
              <a:t>mono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vs. simple carbs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carbs </a:t>
            </a:r>
          </a:p>
          <a:p>
            <a:pPr lvl="1"/>
            <a:r>
              <a:rPr lang="en-US" dirty="0" smtClean="0"/>
              <a:t>take longer to metabolize </a:t>
            </a:r>
          </a:p>
          <a:p>
            <a:pPr lvl="1"/>
            <a:r>
              <a:rPr lang="en-US" dirty="0" smtClean="0"/>
              <a:t>are higher in fiber </a:t>
            </a:r>
          </a:p>
          <a:p>
            <a:pPr lvl="1"/>
            <a:r>
              <a:rPr lang="en-US" dirty="0" smtClean="0"/>
              <a:t>Longer lasting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2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degree. - redness</a:t>
            </a:r>
          </a:p>
          <a:p>
            <a:r>
              <a:rPr lang="en-US" dirty="0" smtClean="0"/>
              <a:t>Second degree </a:t>
            </a:r>
            <a:r>
              <a:rPr lang="mr-IN" dirty="0" smtClean="0"/>
              <a:t>–</a:t>
            </a:r>
            <a:r>
              <a:rPr lang="en-US" dirty="0" smtClean="0"/>
              <a:t> blistering</a:t>
            </a:r>
          </a:p>
          <a:p>
            <a:r>
              <a:rPr lang="en-US" dirty="0" smtClean="0"/>
              <a:t>Third degree </a:t>
            </a:r>
            <a:r>
              <a:rPr lang="mr-IN" dirty="0" smtClean="0"/>
              <a:t>–</a:t>
            </a:r>
            <a:r>
              <a:rPr lang="en-US" dirty="0" smtClean="0"/>
              <a:t> toughness and tissue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7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a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 with soap and water</a:t>
            </a:r>
          </a:p>
          <a:p>
            <a:r>
              <a:rPr lang="en-US" dirty="0" smtClean="0"/>
              <a:t>Apply sterile gauze</a:t>
            </a:r>
          </a:p>
          <a:p>
            <a:r>
              <a:rPr lang="en-US" dirty="0" smtClean="0"/>
              <a:t>Apply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0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ELEVATION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4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FUNGI </a:t>
            </a:r>
            <a:r>
              <a:rPr lang="mr-IN" dirty="0" smtClean="0"/>
              <a:t>–</a:t>
            </a:r>
            <a:r>
              <a:rPr lang="en-US" dirty="0" smtClean="0"/>
              <a:t> PLANT-LIKE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VIRUS  - SURROUNDED BY PROTEIN COAT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BACTERIA </a:t>
            </a:r>
            <a:r>
              <a:rPr lang="mr-IN" dirty="0" smtClean="0"/>
              <a:t>–</a:t>
            </a:r>
            <a:r>
              <a:rPr lang="en-US" dirty="0" smtClean="0"/>
              <a:t> SINGLE CELL MICROORGANISM THAT PRODUCES TOXINS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7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Aerobic exercise</a:t>
            </a:r>
            <a:r>
              <a:rPr lang="en-US" dirty="0"/>
              <a:t> is any type of cardiovascular conditioning. It can include activities like brisk walking, swimming, running, or cycling. You probably know it as “cardio.” By definition, </a:t>
            </a:r>
            <a:r>
              <a:rPr lang="en-US" b="1" dirty="0"/>
              <a:t>aerobic exercise</a:t>
            </a:r>
            <a:r>
              <a:rPr lang="en-US" dirty="0"/>
              <a:t> means “with oxygen.” Your breathing and heart rate will increase during </a:t>
            </a:r>
            <a:r>
              <a:rPr lang="en-US" b="1" dirty="0"/>
              <a:t>aerobic</a:t>
            </a:r>
            <a:r>
              <a:rPr lang="en-US" dirty="0"/>
              <a:t> 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0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Heimlick</a:t>
            </a:r>
            <a:r>
              <a:rPr lang="en-US" dirty="0" smtClean="0"/>
              <a:t> Maneuver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www.youtube.com/watch?v=7CgtIgSyAiU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9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911</a:t>
            </a:r>
          </a:p>
          <a:p>
            <a:r>
              <a:rPr lang="en-US" dirty="0" smtClean="0"/>
              <a:t>Ask for AED</a:t>
            </a:r>
          </a:p>
          <a:p>
            <a:r>
              <a:rPr lang="en-US" dirty="0" smtClean="0"/>
              <a:t>Check for breath</a:t>
            </a:r>
          </a:p>
          <a:p>
            <a:r>
              <a:rPr lang="en-US" dirty="0" smtClean="0"/>
              <a:t>Start Chest Compressions</a:t>
            </a:r>
          </a:p>
          <a:p>
            <a:r>
              <a:rPr lang="en-US" dirty="0" smtClean="0"/>
              <a:t>When AED comes use it accordingly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340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91</TotalTime>
  <Words>368</Words>
  <Application>Microsoft Macintosh PowerPoint</Application>
  <PresentationFormat>Widescreen</PresentationFormat>
  <Paragraphs>148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Abadi MT Condensed Extra Bold</vt:lpstr>
      <vt:lpstr>Gill Sans MT</vt:lpstr>
      <vt:lpstr>Mangal</vt:lpstr>
      <vt:lpstr>Arial</vt:lpstr>
      <vt:lpstr>Parcel</vt:lpstr>
      <vt:lpstr>Physical Health  Safety Review</vt:lpstr>
      <vt:lpstr>First Aid</vt:lpstr>
      <vt:lpstr>Burns</vt:lpstr>
      <vt:lpstr>Treating a cut</vt:lpstr>
      <vt:lpstr>Injury recipe</vt:lpstr>
      <vt:lpstr>PATHOGENS</vt:lpstr>
      <vt:lpstr>Aerobic exercise</vt:lpstr>
      <vt:lpstr>Choking </vt:lpstr>
      <vt:lpstr>CPR STEPS</vt:lpstr>
      <vt:lpstr>Diabetes</vt:lpstr>
      <vt:lpstr>Signs of stroke</vt:lpstr>
      <vt:lpstr>Signs of heart attack</vt:lpstr>
      <vt:lpstr>Signs of asthma attack</vt:lpstr>
      <vt:lpstr>Signs of cancer</vt:lpstr>
      <vt:lpstr>Cancer Continued</vt:lpstr>
      <vt:lpstr>Cancer cont.</vt:lpstr>
      <vt:lpstr>Risk factors cvd</vt:lpstr>
      <vt:lpstr>Increase metabolism</vt:lpstr>
      <vt:lpstr>Side effects of energy drinks </vt:lpstr>
      <vt:lpstr>Risk of poor diet and inactivity</vt:lpstr>
      <vt:lpstr>Different movements</vt:lpstr>
      <vt:lpstr>Phytochemicals</vt:lpstr>
      <vt:lpstr>Limit added sugar </vt:lpstr>
      <vt:lpstr>Fats</vt:lpstr>
      <vt:lpstr>Complex vs. simple carbs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  Safety Review</dc:title>
  <dc:creator>lisa montrose</dc:creator>
  <cp:lastModifiedBy>lisa montrose</cp:lastModifiedBy>
  <cp:revision>5</cp:revision>
  <cp:lastPrinted>2020-03-06T17:29:49Z</cp:lastPrinted>
  <dcterms:created xsi:type="dcterms:W3CDTF">2020-03-06T16:08:59Z</dcterms:created>
  <dcterms:modified xsi:type="dcterms:W3CDTF">2020-03-06T17:40:39Z</dcterms:modified>
</cp:coreProperties>
</file>