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3692"/>
  </p:normalViewPr>
  <p:slideViewPr>
    <p:cSldViewPr>
      <p:cViewPr varScale="1">
        <p:scale>
          <a:sx n="66" d="100"/>
          <a:sy n="66" d="100"/>
        </p:scale>
        <p:origin x="80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CD982-C79E-409B-B13B-5B5A1EA0319E}" type="datetimeFigureOut">
              <a:rPr lang="en-US"/>
              <a:pPr>
                <a:defRPr/>
              </a:pPr>
              <a:t>4/18/18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3DC3C-BC65-4741-9B1C-A0869B206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1A0CA-FEAF-42B9-AED8-B7B89B802098}" type="datetimeFigureOut">
              <a:rPr lang="en-US"/>
              <a:pPr>
                <a:defRPr/>
              </a:pPr>
              <a:t>4/18/18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0A54F-7F33-49EE-833F-45ADF5085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F21D2-2F15-4DD4-BD6A-C07F8BE6A050}" type="datetimeFigureOut">
              <a:rPr lang="en-US"/>
              <a:pPr>
                <a:defRPr/>
              </a:pPr>
              <a:t>4/18/18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92199-CB52-4DE6-B997-70E4F2536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2F970-6FB6-4D15-9868-AFD83E56F556}" type="datetimeFigureOut">
              <a:rPr lang="en-US"/>
              <a:pPr>
                <a:defRPr/>
              </a:pPr>
              <a:t>4/18/18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29473-8246-4DB6-BB80-D0F8AF37E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74F09-017D-4AA4-8AEB-495C467148DF}" type="datetimeFigureOut">
              <a:rPr lang="en-US"/>
              <a:pPr>
                <a:defRPr/>
              </a:pPr>
              <a:t>4/18/18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6ED35-8965-4B60-A9A4-E98974BC7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79B58-86FA-43C4-88A5-008FD447AE52}" type="datetimeFigureOut">
              <a:rPr lang="en-US"/>
              <a:pPr>
                <a:defRPr/>
              </a:pPr>
              <a:t>4/18/18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9BE7F-C1F0-4413-BA26-10F4DD1745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91FB5-C776-44C1-ADAF-48E0C8A6F4DB}" type="datetimeFigureOut">
              <a:rPr lang="en-US"/>
              <a:pPr>
                <a:defRPr/>
              </a:pPr>
              <a:t>4/18/18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C0CE0-D5C4-4925-A746-69F4F0B3C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F3161-0EB4-4E55-A389-6C53BDD80932}" type="datetimeFigureOut">
              <a:rPr lang="en-US"/>
              <a:pPr>
                <a:defRPr/>
              </a:pPr>
              <a:t>4/18/18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8747-6628-44D0-954B-4E0A02D81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50740-EB1D-47A4-BA1A-46BBB586B27E}" type="datetimeFigureOut">
              <a:rPr lang="en-US"/>
              <a:pPr>
                <a:defRPr/>
              </a:pPr>
              <a:t>4/18/18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3FCEE-AD40-4DA5-900D-F870BF36D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3A81C-9036-4FBF-8184-E1357D27CE79}" type="datetimeFigureOut">
              <a:rPr lang="en-US"/>
              <a:pPr>
                <a:defRPr/>
              </a:pPr>
              <a:t>4/18/18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A5B35-A29B-4218-8BBB-319F5BA0E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74425-0D30-4ED1-96A3-34D9D09B131A}" type="datetimeFigureOut">
              <a:rPr lang="en-US"/>
              <a:pPr>
                <a:defRPr/>
              </a:pPr>
              <a:t>4/18/18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25452-062C-449B-8D56-AF6EF5C806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133D14-52D4-4CBA-9D57-04C8A593DEF4}" type="datetimeFigureOut">
              <a:rPr lang="en-US"/>
              <a:pPr>
                <a:defRPr/>
              </a:pPr>
              <a:t>4/18/18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D7C307-BEB4-4BA8-9775-6C0FBA3531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5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Double Object Pronouns</a:t>
            </a:r>
            <a:endParaRPr lang="en-US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r>
              <a:rPr lang="en-US" smtClean="0"/>
              <a:t>El juego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Change each sentence replacing the DO with a DOP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1646237"/>
          </a:xfrm>
        </p:spPr>
        <p:txBody>
          <a:bodyPr/>
          <a:lstStyle/>
          <a:p>
            <a:r>
              <a:rPr lang="en-US" smtClean="0"/>
              <a:t>We tell the truth		We tell it.</a:t>
            </a:r>
          </a:p>
          <a:p>
            <a:r>
              <a:rPr lang="en-US" smtClean="0"/>
              <a:t>I pack the suitcase	I pack it.</a:t>
            </a:r>
          </a:p>
          <a:p>
            <a:r>
              <a:rPr lang="en-US" smtClean="0"/>
              <a:t>We have the tickets.	We have them.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505200"/>
            <a:ext cx="7848600" cy="1143000"/>
          </a:xfrm>
          <a:prstGeom prst="rect">
            <a:avLst/>
          </a:prstGeom>
        </p:spPr>
        <p:txBody>
          <a:bodyPr lIns="0" rIns="0" bIns="0" anchor="b">
            <a:normAutofit fontScale="8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Change each sentence replacing the IO with a IOP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724400"/>
            <a:ext cx="8229600" cy="16462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600" dirty="0">
                <a:latin typeface="+mn-lt"/>
                <a:cs typeface="+mn-cs"/>
              </a:rPr>
              <a:t>I talk to </a:t>
            </a:r>
            <a:r>
              <a:rPr lang="en-US" sz="2600" dirty="0" err="1">
                <a:latin typeface="+mn-lt"/>
                <a:cs typeface="+mn-cs"/>
              </a:rPr>
              <a:t>Maricarmen</a:t>
            </a:r>
            <a:r>
              <a:rPr lang="en-US" sz="2600" dirty="0">
                <a:latin typeface="+mn-lt"/>
                <a:cs typeface="+mn-cs"/>
              </a:rPr>
              <a:t>.		I talk to her.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600" dirty="0">
                <a:latin typeface="+mn-lt"/>
                <a:cs typeface="+mn-cs"/>
              </a:rPr>
              <a:t>We give them the tickets. 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600" dirty="0">
                <a:latin typeface="+mn-lt"/>
                <a:cs typeface="+mn-cs"/>
              </a:rPr>
              <a:t>You give him </a:t>
            </a:r>
            <a:r>
              <a:rPr lang="en-US" sz="2600">
                <a:latin typeface="+mn-lt"/>
                <a:cs typeface="+mn-cs"/>
              </a:rPr>
              <a:t>a tip.</a:t>
            </a:r>
            <a:endParaRPr lang="en-US" sz="26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Change each sentence replacing the DO and IO with pronouns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smtClean="0"/>
              <a:t>I give the money to you.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smtClean="0"/>
              <a:t>We tell the truth to you.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smtClean="0"/>
              <a:t>You write the letter to Marco.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smtClean="0"/>
              <a:t>They are buying the tickets for me.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smtClean="0"/>
              <a:t>He tells them the truth.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smtClean="0"/>
              <a:t>I speak Spanish to them.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smtClean="0"/>
              <a:t>Grandma buys t-shirts for us.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smtClean="0"/>
              <a:t>We have the suitcase.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smtClean="0"/>
              <a:t>You give the ticket to us.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smtClean="0"/>
              <a:t>We give the boarding pass to the man.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876800" y="1981200"/>
            <a:ext cx="1108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Te</a:t>
            </a:r>
            <a:r>
              <a:rPr lang="en-US" dirty="0" smtClean="0">
                <a:solidFill>
                  <a:srgbClr val="FF0000"/>
                </a:solidFill>
              </a:rPr>
              <a:t> lo </a:t>
            </a:r>
            <a:r>
              <a:rPr lang="en-US" dirty="0" err="1" smtClean="0">
                <a:solidFill>
                  <a:srgbClr val="FF0000"/>
                </a:solidFill>
              </a:rPr>
              <a:t>doy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0600" y="2438400"/>
            <a:ext cx="1595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Te</a:t>
            </a:r>
            <a:r>
              <a:rPr lang="en-US" dirty="0" smtClean="0">
                <a:solidFill>
                  <a:srgbClr val="FF0000"/>
                </a:solidFill>
              </a:rPr>
              <a:t> la </a:t>
            </a:r>
            <a:r>
              <a:rPr lang="en-US" dirty="0" err="1" smtClean="0">
                <a:solidFill>
                  <a:srgbClr val="FF0000"/>
                </a:solidFill>
              </a:rPr>
              <a:t>decimos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2600" y="2819400"/>
            <a:ext cx="1634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 la </a:t>
            </a:r>
            <a:r>
              <a:rPr lang="en-US" dirty="0" err="1" smtClean="0">
                <a:solidFill>
                  <a:srgbClr val="FF0000"/>
                </a:solidFill>
              </a:rPr>
              <a:t>escribes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72200" y="3352800"/>
            <a:ext cx="1826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 los </a:t>
            </a:r>
            <a:r>
              <a:rPr lang="en-US" dirty="0" err="1" smtClean="0">
                <a:solidFill>
                  <a:srgbClr val="FF0000"/>
                </a:solidFill>
              </a:rPr>
              <a:t>compran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8200" y="3733800"/>
            <a:ext cx="1198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 la dice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8200" y="4114800"/>
            <a:ext cx="1339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 lo </a:t>
            </a:r>
            <a:r>
              <a:rPr lang="en-US" dirty="0" err="1" smtClean="0">
                <a:solidFill>
                  <a:srgbClr val="FF0000"/>
                </a:solidFill>
              </a:rPr>
              <a:t>hablo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86400" y="4572000"/>
            <a:ext cx="1788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Nos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compra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67200" y="5029200"/>
            <a:ext cx="1390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La </a:t>
            </a:r>
            <a:r>
              <a:rPr lang="en-US" dirty="0" err="1" smtClean="0">
                <a:solidFill>
                  <a:srgbClr val="FF0000"/>
                </a:solidFill>
              </a:rPr>
              <a:t>tenemos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8200" y="5486400"/>
            <a:ext cx="1275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Nos</a:t>
            </a:r>
            <a:r>
              <a:rPr lang="en-US" dirty="0" smtClean="0">
                <a:solidFill>
                  <a:srgbClr val="FF0000"/>
                </a:solidFill>
              </a:rPr>
              <a:t> lo das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05600" y="5867400"/>
            <a:ext cx="1467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 la </a:t>
            </a:r>
            <a:r>
              <a:rPr lang="en-US" dirty="0" err="1" smtClean="0">
                <a:solidFill>
                  <a:srgbClr val="FF0000"/>
                </a:solidFill>
              </a:rPr>
              <a:t>damos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2" grpId="0"/>
      <p:bldP spid="2" grpId="1"/>
      <p:bldP spid="5" grpId="0"/>
      <p:bldP spid="5" grpId="1"/>
      <p:bldP spid="6" grpId="0"/>
      <p:bldP spid="6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Change each sentence replacing the DO and IO with pronouns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11"/>
            </a:pPr>
            <a:r>
              <a:rPr lang="en-US" dirty="0" smtClean="0"/>
              <a:t>I make the cookies for you all.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12"/>
              <a:defRPr/>
            </a:pPr>
            <a:r>
              <a:rPr lang="en-US" dirty="0"/>
              <a:t>Juan writes a letter to </a:t>
            </a:r>
            <a:r>
              <a:rPr lang="en-US" dirty="0" err="1"/>
              <a:t>María</a:t>
            </a:r>
            <a:endParaRPr lang="en-US" dirty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12"/>
              <a:defRPr/>
            </a:pPr>
            <a:r>
              <a:rPr lang="en-US" dirty="0"/>
              <a:t>I order a hamburger for my sister.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12"/>
              <a:defRPr/>
            </a:pPr>
            <a:r>
              <a:rPr lang="en-US" dirty="0"/>
              <a:t>Mom makes cookies for </a:t>
            </a:r>
            <a:r>
              <a:rPr lang="en-US" dirty="0" smtClean="0"/>
              <a:t>you.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12"/>
              <a:defRPr/>
            </a:pPr>
            <a:r>
              <a:rPr lang="en-US" dirty="0"/>
              <a:t>We sing the song to our parents.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12"/>
              <a:defRPr/>
            </a:pPr>
            <a:r>
              <a:rPr lang="en-US" dirty="0"/>
              <a:t>The waiter serves </a:t>
            </a:r>
            <a:r>
              <a:rPr lang="en-US" dirty="0" smtClean="0"/>
              <a:t>you </a:t>
            </a:r>
            <a:r>
              <a:rPr lang="en-US" dirty="0"/>
              <a:t>the salad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12"/>
              <a:defRPr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5000" y="1981200"/>
            <a:ext cx="1403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 </a:t>
            </a:r>
            <a:r>
              <a:rPr lang="en-US" dirty="0" err="1" smtClean="0">
                <a:solidFill>
                  <a:srgbClr val="FF0000"/>
                </a:solidFill>
              </a:rPr>
              <a:t>las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hago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57800" y="2514600"/>
            <a:ext cx="1519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 la </a:t>
            </a:r>
            <a:r>
              <a:rPr lang="en-US" dirty="0" err="1" smtClean="0">
                <a:solidFill>
                  <a:srgbClr val="FF0000"/>
                </a:solidFill>
              </a:rPr>
              <a:t>escribe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0" y="2971800"/>
            <a:ext cx="121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 la </a:t>
            </a:r>
            <a:r>
              <a:rPr lang="en-US" dirty="0" err="1" smtClean="0">
                <a:solidFill>
                  <a:srgbClr val="FF0000"/>
                </a:solidFill>
              </a:rPr>
              <a:t>pido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3429000"/>
            <a:ext cx="1352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3600" y="3962400"/>
            <a:ext cx="1775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 la </a:t>
            </a:r>
            <a:r>
              <a:rPr lang="en-US" dirty="0" err="1" smtClean="0">
                <a:solidFill>
                  <a:srgbClr val="FF0000"/>
                </a:solidFill>
              </a:rPr>
              <a:t>cantamos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7400" y="4419600"/>
            <a:ext cx="1223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Te</a:t>
            </a:r>
            <a:r>
              <a:rPr lang="en-US" dirty="0" smtClean="0">
                <a:solidFill>
                  <a:srgbClr val="FF0000"/>
                </a:solidFill>
              </a:rPr>
              <a:t> la </a:t>
            </a:r>
            <a:r>
              <a:rPr lang="en-US" dirty="0" err="1" smtClean="0">
                <a:solidFill>
                  <a:srgbClr val="FF0000"/>
                </a:solidFill>
              </a:rPr>
              <a:t>sirve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10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529</TotalTime>
  <Words>209</Words>
  <Application>Microsoft Macintosh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Constantia</vt:lpstr>
      <vt:lpstr>Wingdings 2</vt:lpstr>
      <vt:lpstr>Flow</vt:lpstr>
      <vt:lpstr>Double Object Pronouns</vt:lpstr>
      <vt:lpstr>Change each sentence replacing the DO with a DOP</vt:lpstr>
      <vt:lpstr>Change each sentence replacing the DO and IO with pronouns</vt:lpstr>
      <vt:lpstr>Change each sentence replacing the DO and IO with pronouns</vt:lpstr>
    </vt:vector>
  </TitlesOfParts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Double Object Pronouns</dc:title>
  <dc:creator>Arlena Cook</dc:creator>
  <cp:lastModifiedBy>lisa montrose</cp:lastModifiedBy>
  <cp:revision>15</cp:revision>
  <dcterms:created xsi:type="dcterms:W3CDTF">2011-09-10T21:59:20Z</dcterms:created>
  <dcterms:modified xsi:type="dcterms:W3CDTF">2018-04-18T14:18:59Z</dcterms:modified>
</cp:coreProperties>
</file>